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media1.mp4" ContentType="video/unknown"/>
  <Override PartName="/ppt/media/media2.mp4" ContentType="video/unknown"/>
  <Override PartName="/ppt/media/media3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pc="0" sz="21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Type a quote here."/>
          <p:cNvSpPr txBox="1"/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-Johnny Appleseed"/>
          <p:cNvSpPr txBox="1"/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i="1" sz="4800">
                <a:solidFill>
                  <a:srgbClr val="6B6D6D"/>
                </a:solidFill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"/>
          <p:cNvGrpSpPr/>
          <p:nvPr/>
        </p:nvGrpSpPr>
        <p:grpSpPr>
          <a:xfrm>
            <a:off x="406400" y="2565400"/>
            <a:ext cx="12192001" cy="50927"/>
            <a:chOff x="0" y="0"/>
            <a:chExt cx="12192000" cy="50926"/>
          </a:xfrm>
        </p:grpSpPr>
        <p:sp>
          <p:nvSpPr>
            <p:cNvPr id="126" name="Line"/>
            <p:cNvSpPr/>
            <p:nvPr/>
          </p:nvSpPr>
          <p:spPr>
            <a:xfrm>
              <a:off x="0" y="0"/>
              <a:ext cx="12192001" cy="127"/>
            </a:xfrm>
            <a:prstGeom prst="line">
              <a:avLst/>
            </a:prstGeom>
            <a:noFill/>
            <a:ln w="12700" cap="flat">
              <a:solidFill>
                <a:srgbClr val="7996B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spcBef>
                  <a:spcPts val="0"/>
                </a:spcBef>
                <a:defRPr i="0" spc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7" name="Line"/>
            <p:cNvSpPr/>
            <p:nvPr/>
          </p:nvSpPr>
          <p:spPr>
            <a:xfrm>
              <a:off x="0" y="50800"/>
              <a:ext cx="12192001" cy="127"/>
            </a:xfrm>
            <a:prstGeom prst="line">
              <a:avLst/>
            </a:prstGeom>
            <a:noFill/>
            <a:ln w="12700" cap="flat">
              <a:solidFill>
                <a:srgbClr val="7996B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spcBef>
                  <a:spcPts val="0"/>
                </a:spcBef>
                <a:defRPr i="0" spc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29" name="Title Text"/>
          <p:cNvSpPr txBox="1"/>
          <p:nvPr>
            <p:ph type="title"/>
          </p:nvPr>
        </p:nvSpPr>
        <p:spPr>
          <a:xfrm>
            <a:off x="355600" y="444500"/>
            <a:ext cx="12293600" cy="20447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cap="none" spc="-128" sz="6400">
                <a:solidFill>
                  <a:srgbClr val="314864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idx="1"/>
          </p:nvPr>
        </p:nvSpPr>
        <p:spPr>
          <a:xfrm>
            <a:off x="355600" y="2984500"/>
            <a:ext cx="12293600" cy="6324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368300" indent="-368300">
              <a:lnSpc>
                <a:spcPct val="90000"/>
              </a:lnSpc>
              <a:spcBef>
                <a:spcPts val="3800"/>
              </a:spcBef>
              <a:buClr>
                <a:srgbClr val="5C86B9"/>
              </a:buClr>
              <a:buSzPct val="50000"/>
              <a:buChar char="✤"/>
              <a:defRPr sz="30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812800" indent="-368300">
              <a:lnSpc>
                <a:spcPct val="90000"/>
              </a:lnSpc>
              <a:spcBef>
                <a:spcPts val="3800"/>
              </a:spcBef>
              <a:buClr>
                <a:srgbClr val="5C86B9"/>
              </a:buClr>
              <a:buSzPct val="50000"/>
              <a:buChar char="✤"/>
              <a:defRPr sz="30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257300" indent="-368300">
              <a:lnSpc>
                <a:spcPct val="90000"/>
              </a:lnSpc>
              <a:spcBef>
                <a:spcPts val="3800"/>
              </a:spcBef>
              <a:buClr>
                <a:srgbClr val="5C86B9"/>
              </a:buClr>
              <a:buSzPct val="50000"/>
              <a:buChar char="✤"/>
              <a:defRPr sz="30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1701800" indent="-368300">
              <a:lnSpc>
                <a:spcPct val="90000"/>
              </a:lnSpc>
              <a:spcBef>
                <a:spcPts val="3800"/>
              </a:spcBef>
              <a:buClr>
                <a:srgbClr val="5C86B9"/>
              </a:buClr>
              <a:buSzPct val="50000"/>
              <a:buChar char="✤"/>
              <a:defRPr sz="30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2146300" indent="-368300">
              <a:lnSpc>
                <a:spcPct val="90000"/>
              </a:lnSpc>
              <a:spcBef>
                <a:spcPts val="3800"/>
              </a:spcBef>
              <a:buClr>
                <a:srgbClr val="5C86B9"/>
              </a:buClr>
              <a:buSzPct val="50000"/>
              <a:buChar char="✤"/>
              <a:defRPr sz="30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12331700" y="9220200"/>
            <a:ext cx="317500" cy="355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14864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Rectangle"/>
          <p:cNvSpPr/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Line"/>
          <p:cNvSpPr/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mage"/>
          <p:cNvSpPr/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Line"/>
          <p:cNvSpPr/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Image"/>
          <p:cNvSpPr/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Line"/>
          <p:cNvSpPr/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/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Image"/>
          <p:cNvSpPr/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Image"/>
          <p:cNvSpPr/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i="1" spc="28" sz="2800"/>
            </a:lvl1pPr>
            <a:lvl2pPr marL="0" indent="228600">
              <a:spcBef>
                <a:spcPts val="1400"/>
              </a:spcBef>
              <a:buSzTx/>
              <a:buFontTx/>
              <a:buNone/>
              <a:defRPr i="1" spc="28" sz="2800"/>
            </a:lvl2pPr>
            <a:lvl3pPr marL="0" indent="457200">
              <a:spcBef>
                <a:spcPts val="1400"/>
              </a:spcBef>
              <a:buSzTx/>
              <a:buFontTx/>
              <a:buNone/>
              <a:defRPr i="1" spc="28" sz="2800"/>
            </a:lvl3pPr>
            <a:lvl4pPr marL="0" indent="685800">
              <a:spcBef>
                <a:spcPts val="1400"/>
              </a:spcBef>
              <a:buSzTx/>
              <a:buFontTx/>
              <a:buNone/>
              <a:defRPr i="1" spc="28" sz="2800"/>
            </a:lvl4pPr>
            <a:lvl5pPr marL="0" indent="914400">
              <a:spcBef>
                <a:spcPts val="1400"/>
              </a:spcBef>
              <a:buSzTx/>
              <a:buFontTx/>
              <a:buNone/>
              <a:defRPr i="1" spc="28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i="0" spc="0" sz="16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4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3" Type="http://schemas.microsoft.com/office/2007/relationships/media" Target="../media/media3.mp4"/><Relationship Id="rId4" Type="http://schemas.openxmlformats.org/officeDocument/2006/relationships/image" Target="../media/image50.png"/><Relationship Id="rId5" Type="http://schemas.openxmlformats.org/officeDocument/2006/relationships/image" Target="../media/image51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image" Target="../media/image1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Relationship Id="rId3" Type="http://schemas.openxmlformats.org/officeDocument/2006/relationships/image" Target="../media/image2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" name="Gravitational lensing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r>
              <a:t>Gravitational lensing</a:t>
            </a:r>
          </a:p>
          <a:p>
            <a:pPr algn="r">
              <a:defRPr sz="6400"/>
            </a:pPr>
            <a:r>
              <a:t>4 -  Lens  mapping, magnification</a:t>
            </a:r>
          </a:p>
        </p:txBody>
      </p:sp>
      <p:sp>
        <p:nvSpPr>
          <p:cNvPr id="142" name="Massimo Meneghetti…"/>
          <p:cNvSpPr txBox="1"/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r>
              <a:t>Massimo Meneghetti</a:t>
            </a:r>
          </a:p>
          <a:p>
            <a:pPr algn="r"/>
            <a:r>
              <a:t>AA 2017-2018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0" name="On the spin-2 nature of shear: quiz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On the spin-2 nature of shear: quiz</a:t>
            </a:r>
          </a:p>
        </p:txBody>
      </p:sp>
      <p:sp>
        <p:nvSpPr>
          <p:cNvPr id="231" name="Let’s consider a circular source…"/>
          <p:cNvSpPr txBox="1"/>
          <p:nvPr>
            <p:ph type="body" sz="half" idx="4294967295"/>
          </p:nvPr>
        </p:nvSpPr>
        <p:spPr>
          <a:xfrm>
            <a:off x="571500" y="1809750"/>
            <a:ext cx="6119515" cy="7226300"/>
          </a:xfrm>
          <a:prstGeom prst="rect">
            <a:avLst/>
          </a:prstGeom>
        </p:spPr>
        <p:txBody>
          <a:bodyPr/>
          <a:lstStyle/>
          <a:p>
            <a:pPr marL="460502" indent="-460502" defTabSz="572516">
              <a:spcBef>
                <a:spcPts val="1700"/>
              </a:spcBef>
              <a:defRPr sz="3136"/>
            </a:pPr>
            <a:r>
              <a:t>Let’s consider a circular source</a:t>
            </a:r>
          </a:p>
          <a:p>
            <a:pPr marL="460502" indent="-460502" defTabSz="572516">
              <a:spcBef>
                <a:spcPts val="1700"/>
              </a:spcBef>
              <a:defRPr sz="3136"/>
            </a:pPr>
            <a:r>
              <a:t>How is it distorted if we apply a pure convergence trasformation?</a:t>
            </a:r>
          </a:p>
          <a:p>
            <a:pPr marL="460502" indent="-460502" defTabSz="572516">
              <a:spcBef>
                <a:spcPts val="1700"/>
              </a:spcBef>
              <a:defRPr sz="3136"/>
            </a:pPr>
            <a:r>
              <a:t>Now, assume that γ</a:t>
            </a:r>
            <a:r>
              <a:rPr baseline="-5999"/>
              <a:t>1</a:t>
            </a:r>
            <a:r>
              <a:t>&gt;0 and γ</a:t>
            </a:r>
            <a:r>
              <a:rPr baseline="-5999"/>
              <a:t>2</a:t>
            </a:r>
            <a:r>
              <a:t>=0. How is the image distorted?</a:t>
            </a:r>
          </a:p>
          <a:p>
            <a:pPr marL="460502" indent="-460502" defTabSz="572516">
              <a:spcBef>
                <a:spcPts val="1700"/>
              </a:spcBef>
              <a:defRPr sz="3136"/>
            </a:pPr>
            <a:r>
              <a:t>And what if γ</a:t>
            </a:r>
            <a:r>
              <a:rPr baseline="-5999"/>
              <a:t>1</a:t>
            </a:r>
            <a:r>
              <a:t>&lt;0 and γ</a:t>
            </a:r>
            <a:r>
              <a:rPr baseline="-5999"/>
              <a:t>2</a:t>
            </a:r>
            <a:r>
              <a:t>=0?</a:t>
            </a:r>
          </a:p>
          <a:p>
            <a:pPr marL="460502" indent="-460502" defTabSz="572516">
              <a:spcBef>
                <a:spcPts val="1700"/>
              </a:spcBef>
              <a:defRPr sz="3136"/>
            </a:pPr>
            <a:r>
              <a:t>Let’s set γ</a:t>
            </a:r>
            <a:r>
              <a:rPr baseline="-5999"/>
              <a:t>1</a:t>
            </a:r>
            <a:r>
              <a:t>=0. How is the image distorted if γ</a:t>
            </a:r>
            <a:r>
              <a:rPr baseline="-5999"/>
              <a:t>2</a:t>
            </a:r>
            <a:r>
              <a:t>&gt;0?</a:t>
            </a:r>
          </a:p>
          <a:p>
            <a:pPr marL="460502" indent="-460502" defTabSz="572516">
              <a:spcBef>
                <a:spcPts val="1700"/>
              </a:spcBef>
              <a:defRPr sz="3136"/>
            </a:pPr>
            <a:r>
              <a:t>And if γ</a:t>
            </a:r>
            <a:r>
              <a:rPr baseline="-5999"/>
              <a:t>2</a:t>
            </a:r>
            <a:r>
              <a:t>&lt;0?</a:t>
            </a: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7391" y="1705745"/>
            <a:ext cx="5392413" cy="8047855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Rectangle"/>
          <p:cNvSpPr/>
          <p:nvPr/>
        </p:nvSpPr>
        <p:spPr>
          <a:xfrm>
            <a:off x="9829800" y="1705745"/>
            <a:ext cx="2577555" cy="25347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4" name="Rectangle"/>
          <p:cNvSpPr/>
          <p:nvPr/>
        </p:nvSpPr>
        <p:spPr>
          <a:xfrm>
            <a:off x="6972300" y="4462302"/>
            <a:ext cx="2577555" cy="25347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5" name="Rectangle"/>
          <p:cNvSpPr/>
          <p:nvPr/>
        </p:nvSpPr>
        <p:spPr>
          <a:xfrm>
            <a:off x="9831139" y="4498432"/>
            <a:ext cx="2577555" cy="25347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6" name="Rectangle"/>
          <p:cNvSpPr/>
          <p:nvPr/>
        </p:nvSpPr>
        <p:spPr>
          <a:xfrm>
            <a:off x="6972300" y="7203532"/>
            <a:ext cx="2577555" cy="25347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7" name="Rectangle"/>
          <p:cNvSpPr/>
          <p:nvPr/>
        </p:nvSpPr>
        <p:spPr>
          <a:xfrm>
            <a:off x="9829800" y="7205047"/>
            <a:ext cx="2577555" cy="26208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3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Class="entr" nodeType="withEffec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0" dur="1000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4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xit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3" dur="1000" fill="hold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1000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xit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33" dur="1000" fill="hold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9" dur="1000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xit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43" dur="1000" fill="hold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" dur="1000"/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Class="exit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53" dur="1000" fill="hold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59" dur="1000"/>
                                        <p:tgtEl>
                                          <p:spTgt spid="2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Class="exit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3" dur="1000" fill="hold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7" grpId="7"/>
      <p:bldP build="whole" bldLvl="1" animBg="1" rev="0" advAuto="0" spid="234" grpId="4"/>
      <p:bldP build="whole" bldLvl="1" animBg="1" rev="0" advAuto="0" spid="232" grpId="2"/>
      <p:bldP build="whole" bldLvl="1" animBg="1" rev="0" advAuto="0" spid="235" grpId="5"/>
      <p:bldP build="whole" bldLvl="1" animBg="1" rev="0" advAuto="0" spid="233" grpId="3"/>
      <p:bldP build="p" bldLvl="5" animBg="1" rev="0" advAuto="0" spid="231" grpId="1"/>
      <p:bldP build="whole" bldLvl="1" animBg="1" rev="0" advAuto="0" spid="236" grpId="6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0" name="Shear distor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Shear distortions</a:t>
            </a:r>
          </a:p>
        </p:txBody>
      </p:sp>
      <p:pic>
        <p:nvPicPr>
          <p:cNvPr id="241" name="shear_rap.png" descr="shear_ra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08969" y="1612900"/>
            <a:ext cx="8386862" cy="83868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4" name="Dependence on redshif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Dependence on redshift</a:t>
            </a:r>
          </a:p>
        </p:txBody>
      </p:sp>
      <p:sp>
        <p:nvSpPr>
          <p:cNvPr id="245" name="We have seen that the lensing potential, the deflection angle, the convergence, the shear… depend on a combination of distances.…"/>
          <p:cNvSpPr txBox="1"/>
          <p:nvPr/>
        </p:nvSpPr>
        <p:spPr>
          <a:xfrm>
            <a:off x="602644" y="1701799"/>
            <a:ext cx="11799512" cy="172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We have seen that the lensing potential, the deflection angle, the convergence, the shear… depend on a combination of distances.</a:t>
            </a:r>
          </a:p>
          <a:p>
            <a:pPr/>
            <a:r>
              <a:t>For example, the lensing potential is:</a:t>
            </a:r>
          </a:p>
        </p:txBody>
      </p:sp>
      <p:pic>
        <p:nvPicPr>
          <p:cNvPr id="2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86200" y="7607300"/>
            <a:ext cx="4259548" cy="1359431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Every spatial derivative of Ψ introduces a factor DL.…"/>
          <p:cNvSpPr txBox="1"/>
          <p:nvPr/>
        </p:nvSpPr>
        <p:spPr>
          <a:xfrm>
            <a:off x="602644" y="5131065"/>
            <a:ext cx="11799512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Every spatial derivative of Ψ introduces a factor D</a:t>
            </a:r>
            <a:r>
              <a:rPr baseline="-5999"/>
              <a:t>L.</a:t>
            </a:r>
            <a:endParaRPr baseline="-5999"/>
          </a:p>
          <a:p>
            <a:pPr/>
            <a:r>
              <a:t>The distance ratio D</a:t>
            </a:r>
            <a:r>
              <a:rPr baseline="-5999"/>
              <a:t>LS</a:t>
            </a:r>
            <a:r>
              <a:t>D</a:t>
            </a:r>
            <a:r>
              <a:rPr baseline="-5999"/>
              <a:t>L</a:t>
            </a:r>
            <a:r>
              <a:t>/D</a:t>
            </a:r>
            <a:r>
              <a:rPr baseline="-5999"/>
              <a:t>S</a:t>
            </a:r>
            <a:r>
              <a:t> is called “lensing distance”.</a:t>
            </a:r>
          </a:p>
          <a:p>
            <a:pPr/>
            <a:r>
              <a:t>Both the shear and the convergence, being second derivatives of the lensing potential, scale as the lensing distance</a:t>
            </a:r>
          </a:p>
        </p:txBody>
      </p:sp>
      <p:pic>
        <p:nvPicPr>
          <p:cNvPr id="2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10630" y="3683000"/>
            <a:ext cx="5922270" cy="13594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1" name="How does the lensing distance scale with source redshif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spcBef>
                <a:spcPts val="1900"/>
              </a:spcBef>
              <a:defRPr sz="4472"/>
            </a:lvl1pPr>
          </a:lstStyle>
          <a:p>
            <a:pPr/>
            <a:r>
              <a:t>How does the lensing distance scale with source redshift?</a:t>
            </a:r>
          </a:p>
        </p:txBody>
      </p:sp>
      <p:pic>
        <p:nvPicPr>
          <p:cNvPr id="2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6900" y="1560710"/>
            <a:ext cx="6731000" cy="6464301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Note that if the lensing distance grows, the critical surface density decreases, the convergence and the shear grow!"/>
          <p:cNvSpPr txBox="1"/>
          <p:nvPr/>
        </p:nvSpPr>
        <p:spPr>
          <a:xfrm>
            <a:off x="602644" y="8150621"/>
            <a:ext cx="1179951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Note that if the lensing distance grows, the critical surface density decreases, the convergence and the shear grow!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6" name="How does the lensing distance scale with lens redshif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2000"/>
              </a:spcBef>
              <a:defRPr sz="4680"/>
            </a:lvl1pPr>
          </a:lstStyle>
          <a:p>
            <a:pPr/>
            <a:r>
              <a:t>How does the lensing distance scale with lens redshift?</a:t>
            </a:r>
          </a:p>
        </p:txBody>
      </p:sp>
      <p:sp>
        <p:nvSpPr>
          <p:cNvPr id="257" name="The lensing distance peaks at ~half way between the source and the observer, meaning that there is an optimal distance where the lens produces its largest effects."/>
          <p:cNvSpPr txBox="1"/>
          <p:nvPr/>
        </p:nvSpPr>
        <p:spPr>
          <a:xfrm>
            <a:off x="602644" y="8036321"/>
            <a:ext cx="11799512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lensing distance peaks at ~half way between the source and the observer, meaning that there is an optimal distance where the lens produces its largest effects.</a:t>
            </a:r>
          </a:p>
        </p:txBody>
      </p:sp>
      <p:pic>
        <p:nvPicPr>
          <p:cNvPr id="2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24200" y="1509910"/>
            <a:ext cx="6756400" cy="6464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1" name="How does the lensing distance scale with lens redshif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spcBef>
                <a:spcPts val="2000"/>
              </a:spcBef>
              <a:defRPr sz="4680"/>
            </a:lvl1pPr>
          </a:lstStyle>
          <a:p>
            <a:pPr/>
            <a:r>
              <a:t>How does the lensing distance scale with lens redshift?</a:t>
            </a:r>
          </a:p>
        </p:txBody>
      </p:sp>
      <p:sp>
        <p:nvSpPr>
          <p:cNvPr id="262" name="Of course, the peak moves to larger distances as the distance to the source increases."/>
          <p:cNvSpPr txBox="1"/>
          <p:nvPr/>
        </p:nvSpPr>
        <p:spPr>
          <a:xfrm>
            <a:off x="602644" y="8277621"/>
            <a:ext cx="11799512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Of course, the peak moves to larger distances as the distance to the source increases.</a:t>
            </a:r>
          </a:p>
        </p:txBody>
      </p:sp>
      <p:pic>
        <p:nvPicPr>
          <p:cNvPr id="2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7050" y="1630560"/>
            <a:ext cx="6870700" cy="6464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6" name="magn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magnification</a:t>
            </a:r>
          </a:p>
        </p:txBody>
      </p:sp>
      <p:pic>
        <p:nvPicPr>
          <p:cNvPr id="267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6700" y="2057400"/>
            <a:ext cx="7373319" cy="37719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Line"/>
          <p:cNvSpPr/>
          <p:nvPr/>
        </p:nvSpPr>
        <p:spPr>
          <a:xfrm>
            <a:off x="3873500" y="3937000"/>
            <a:ext cx="836464" cy="13195"/>
          </a:xfrm>
          <a:prstGeom prst="line">
            <a:avLst/>
          </a:prstGeom>
          <a:ln w="38100">
            <a:solidFill>
              <a:srgbClr val="FF4013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9" name="Line"/>
          <p:cNvSpPr/>
          <p:nvPr/>
        </p:nvSpPr>
        <p:spPr>
          <a:xfrm flipH="1" flipV="1">
            <a:off x="4698131" y="3118913"/>
            <a:ext cx="1" cy="836569"/>
          </a:xfrm>
          <a:prstGeom prst="line">
            <a:avLst/>
          </a:prstGeom>
          <a:ln w="38100">
            <a:solidFill>
              <a:srgbClr val="FF4013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0" name="Line"/>
          <p:cNvSpPr/>
          <p:nvPr/>
        </p:nvSpPr>
        <p:spPr>
          <a:xfrm flipH="1" flipV="1">
            <a:off x="3886693" y="3124200"/>
            <a:ext cx="1" cy="836568"/>
          </a:xfrm>
          <a:prstGeom prst="line">
            <a:avLst/>
          </a:prstGeom>
          <a:ln w="38100">
            <a:solidFill>
              <a:srgbClr val="FF4013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1" name="Line"/>
          <p:cNvSpPr/>
          <p:nvPr/>
        </p:nvSpPr>
        <p:spPr>
          <a:xfrm>
            <a:off x="3873500" y="3136900"/>
            <a:ext cx="836464" cy="13195"/>
          </a:xfrm>
          <a:prstGeom prst="line">
            <a:avLst/>
          </a:prstGeom>
          <a:ln w="38100">
            <a:solidFill>
              <a:srgbClr val="FF4013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2" name="Line"/>
          <p:cNvSpPr/>
          <p:nvPr/>
        </p:nvSpPr>
        <p:spPr>
          <a:xfrm flipV="1">
            <a:off x="7112000" y="3885505"/>
            <a:ext cx="1159768" cy="280095"/>
          </a:xfrm>
          <a:prstGeom prst="line">
            <a:avLst/>
          </a:prstGeom>
          <a:ln w="38100">
            <a:solidFill>
              <a:srgbClr val="FF4013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3" name="Line"/>
          <p:cNvSpPr/>
          <p:nvPr/>
        </p:nvSpPr>
        <p:spPr>
          <a:xfrm flipV="1">
            <a:off x="7366000" y="2882900"/>
            <a:ext cx="1159768" cy="280095"/>
          </a:xfrm>
          <a:prstGeom prst="line">
            <a:avLst/>
          </a:prstGeom>
          <a:ln w="38100">
            <a:solidFill>
              <a:srgbClr val="FF4013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4" name="Line"/>
          <p:cNvSpPr/>
          <p:nvPr/>
        </p:nvSpPr>
        <p:spPr>
          <a:xfrm flipV="1">
            <a:off x="7125192" y="3147913"/>
            <a:ext cx="260652" cy="1028755"/>
          </a:xfrm>
          <a:prstGeom prst="line">
            <a:avLst/>
          </a:prstGeom>
          <a:ln w="38100">
            <a:solidFill>
              <a:srgbClr val="FF4013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5" name="Line"/>
          <p:cNvSpPr/>
          <p:nvPr/>
        </p:nvSpPr>
        <p:spPr>
          <a:xfrm flipV="1">
            <a:off x="8258459" y="2870199"/>
            <a:ext cx="260651" cy="1028756"/>
          </a:xfrm>
          <a:prstGeom prst="line">
            <a:avLst/>
          </a:prstGeom>
          <a:ln w="38100">
            <a:solidFill>
              <a:srgbClr val="FF4013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6" name="dS"/>
          <p:cNvSpPr txBox="1"/>
          <p:nvPr/>
        </p:nvSpPr>
        <p:spPr>
          <a:xfrm>
            <a:off x="3960988" y="3213100"/>
            <a:ext cx="66477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i="0" spc="0" sz="3600">
                <a:solidFill>
                  <a:srgbClr val="FF401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dS</a:t>
            </a:r>
          </a:p>
        </p:txBody>
      </p:sp>
      <p:sp>
        <p:nvSpPr>
          <p:cNvPr id="277" name="dI"/>
          <p:cNvSpPr txBox="1"/>
          <p:nvPr/>
        </p:nvSpPr>
        <p:spPr>
          <a:xfrm>
            <a:off x="7593358" y="3213100"/>
            <a:ext cx="478232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i="0" spc="0" sz="3600">
                <a:solidFill>
                  <a:srgbClr val="FF401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dI</a:t>
            </a:r>
          </a:p>
        </p:txBody>
      </p:sp>
      <p:grpSp>
        <p:nvGrpSpPr>
          <p:cNvPr id="280" name="droppedImage.png"/>
          <p:cNvGrpSpPr/>
          <p:nvPr/>
        </p:nvGrpSpPr>
        <p:grpSpPr>
          <a:xfrm>
            <a:off x="3934309" y="6603304"/>
            <a:ext cx="5118101" cy="1168401"/>
            <a:chOff x="0" y="0"/>
            <a:chExt cx="5118100" cy="1168400"/>
          </a:xfrm>
        </p:grpSpPr>
        <p:pic>
          <p:nvPicPr>
            <p:cNvPr id="279" name="droppedImage.png" descr="dropped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100" y="38100"/>
              <a:ext cx="5041900" cy="1092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78" name="droppedImage.png" descr="droppedImage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118100" cy="1168400"/>
            </a:xfrm>
            <a:prstGeom prst="rect">
              <a:avLst/>
            </a:prstGeom>
            <a:effectLst/>
          </p:spPr>
        </p:pic>
      </p:grpSp>
      <p:sp>
        <p:nvSpPr>
          <p:cNvPr id="281" name="Kneib &amp; Natarajan (2012)"/>
          <p:cNvSpPr txBox="1"/>
          <p:nvPr/>
        </p:nvSpPr>
        <p:spPr>
          <a:xfrm>
            <a:off x="10096722" y="5416830"/>
            <a:ext cx="2566493" cy="374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i="0" spc="0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Kneib &amp; Natarajan (2012)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0" grpId="3"/>
      <p:bldP build="whole" bldLvl="1" animBg="1" rev="0" advAuto="0" spid="268" grpId="1"/>
      <p:bldP build="whole" bldLvl="1" animBg="1" rev="0" advAuto="0" spid="272" grpId="6"/>
      <p:bldP build="whole" bldLvl="1" animBg="1" rev="0" advAuto="0" spid="275" grpId="9"/>
      <p:bldP build="whole" bldLvl="1" animBg="1" rev="0" advAuto="0" spid="280" grpId="11"/>
      <p:bldP build="whole" bldLvl="1" animBg="1" rev="0" advAuto="0" spid="271" grpId="4"/>
      <p:bldP build="whole" bldLvl="1" animBg="1" rev="0" advAuto="0" spid="273" grpId="7"/>
      <p:bldP build="whole" bldLvl="1" animBg="1" rev="0" advAuto="0" spid="269" grpId="2"/>
      <p:bldP build="whole" bldLvl="1" animBg="1" rev="0" advAuto="0" spid="277" grpId="10"/>
      <p:bldP build="whole" bldLvl="1" animBg="1" rev="0" advAuto="0" spid="276" grpId="5"/>
      <p:bldP build="whole" bldLvl="1" animBg="1" rev="0" advAuto="0" spid="274" grpId="8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4" name="conservation of surface brightnes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conservation of surface brightness</a:t>
            </a:r>
          </a:p>
        </p:txBody>
      </p:sp>
      <p:pic>
        <p:nvPicPr>
          <p:cNvPr id="28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0300" y="2097430"/>
            <a:ext cx="3124200" cy="957073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The source surface brightness is"/>
          <p:cNvSpPr txBox="1"/>
          <p:nvPr/>
        </p:nvSpPr>
        <p:spPr>
          <a:xfrm>
            <a:off x="1097943" y="2042566"/>
            <a:ext cx="337905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source</a:t>
            </a:r>
            <a:r>
              <a:rPr b="1"/>
              <a:t> surface brightness </a:t>
            </a:r>
            <a:r>
              <a:t>is</a:t>
            </a:r>
          </a:p>
        </p:txBody>
      </p:sp>
      <p:sp>
        <p:nvSpPr>
          <p:cNvPr id="287" name="In phase space, the radiation emitted is characterized by the density"/>
          <p:cNvSpPr txBox="1"/>
          <p:nvPr/>
        </p:nvSpPr>
        <p:spPr>
          <a:xfrm>
            <a:off x="1097943" y="3945433"/>
            <a:ext cx="1058208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In phase space, the radiation emitted is characterized by the density</a:t>
            </a:r>
          </a:p>
        </p:txBody>
      </p:sp>
      <p:pic>
        <p:nvPicPr>
          <p:cNvPr id="28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19119" y="4650428"/>
            <a:ext cx="2739738" cy="7727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6048" y="6624145"/>
            <a:ext cx="2232524" cy="723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93043" y="7789267"/>
            <a:ext cx="1789303" cy="307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4241" y="8680556"/>
            <a:ext cx="1823326" cy="335357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In absence of photon creations or absorptions, f is conserved (Liouville theorem)"/>
          <p:cNvSpPr txBox="1"/>
          <p:nvPr/>
        </p:nvSpPr>
        <p:spPr>
          <a:xfrm>
            <a:off x="1110643" y="5602861"/>
            <a:ext cx="1191568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In absence of photon creations or absorptions, f is conserved (Liouville theorem)</a:t>
            </a:r>
          </a:p>
        </p:txBody>
      </p:sp>
      <p:sp>
        <p:nvSpPr>
          <p:cNvPr id="293" name="Arrow"/>
          <p:cNvSpPr/>
          <p:nvPr/>
        </p:nvSpPr>
        <p:spPr>
          <a:xfrm>
            <a:off x="4267200" y="7260290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pic>
        <p:nvPicPr>
          <p:cNvPr id="29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59264" y="6661245"/>
            <a:ext cx="5973106" cy="696807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Since GL does not involve creation or absorption of photons, neither it changes the photon momenta (achromatic!), surface brightness is conserved!"/>
          <p:cNvSpPr txBox="1"/>
          <p:nvPr/>
        </p:nvSpPr>
        <p:spPr>
          <a:xfrm>
            <a:off x="5872708" y="7616335"/>
            <a:ext cx="6546217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Since GL does not involve creation or absorption of photons, neither it changes the photon momenta (achromatic!), surface brightness is conserved!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8" name="magn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magnification</a:t>
            </a:r>
          </a:p>
        </p:txBody>
      </p:sp>
      <p:pic>
        <p:nvPicPr>
          <p:cNvPr id="299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6700" y="1651000"/>
            <a:ext cx="7373319" cy="3771900"/>
          </a:xfrm>
          <a:prstGeom prst="rect">
            <a:avLst/>
          </a:prstGeom>
          <a:ln w="12700">
            <a:miter lim="400000"/>
          </a:ln>
        </p:spPr>
      </p:pic>
      <p:sp>
        <p:nvSpPr>
          <p:cNvPr id="300" name="Line"/>
          <p:cNvSpPr/>
          <p:nvPr/>
        </p:nvSpPr>
        <p:spPr>
          <a:xfrm>
            <a:off x="3873500" y="3556000"/>
            <a:ext cx="836464" cy="13195"/>
          </a:xfrm>
          <a:prstGeom prst="line">
            <a:avLst/>
          </a:prstGeom>
          <a:ln w="38100">
            <a:solidFill>
              <a:srgbClr val="FF4013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1" name="Line"/>
          <p:cNvSpPr/>
          <p:nvPr/>
        </p:nvSpPr>
        <p:spPr>
          <a:xfrm flipH="1" flipV="1">
            <a:off x="4698131" y="2737913"/>
            <a:ext cx="1" cy="836569"/>
          </a:xfrm>
          <a:prstGeom prst="line">
            <a:avLst/>
          </a:prstGeom>
          <a:ln w="38100">
            <a:solidFill>
              <a:srgbClr val="FF4013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2" name="Line"/>
          <p:cNvSpPr/>
          <p:nvPr/>
        </p:nvSpPr>
        <p:spPr>
          <a:xfrm flipH="1" flipV="1">
            <a:off x="3886693" y="2743200"/>
            <a:ext cx="1" cy="836568"/>
          </a:xfrm>
          <a:prstGeom prst="line">
            <a:avLst/>
          </a:prstGeom>
          <a:ln w="38100">
            <a:solidFill>
              <a:srgbClr val="FF4013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3" name="Line"/>
          <p:cNvSpPr/>
          <p:nvPr/>
        </p:nvSpPr>
        <p:spPr>
          <a:xfrm>
            <a:off x="3873500" y="2755900"/>
            <a:ext cx="836464" cy="13195"/>
          </a:xfrm>
          <a:prstGeom prst="line">
            <a:avLst/>
          </a:prstGeom>
          <a:ln w="38100">
            <a:solidFill>
              <a:srgbClr val="FF4013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4" name="Line"/>
          <p:cNvSpPr/>
          <p:nvPr/>
        </p:nvSpPr>
        <p:spPr>
          <a:xfrm flipV="1">
            <a:off x="7112000" y="3466405"/>
            <a:ext cx="1159768" cy="280095"/>
          </a:xfrm>
          <a:prstGeom prst="line">
            <a:avLst/>
          </a:prstGeom>
          <a:ln w="38100">
            <a:solidFill>
              <a:srgbClr val="FF4013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5" name="Line"/>
          <p:cNvSpPr/>
          <p:nvPr/>
        </p:nvSpPr>
        <p:spPr>
          <a:xfrm flipV="1">
            <a:off x="7366000" y="2463800"/>
            <a:ext cx="1159768" cy="280095"/>
          </a:xfrm>
          <a:prstGeom prst="line">
            <a:avLst/>
          </a:prstGeom>
          <a:ln w="38100">
            <a:solidFill>
              <a:srgbClr val="FF4013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6" name="Line"/>
          <p:cNvSpPr/>
          <p:nvPr/>
        </p:nvSpPr>
        <p:spPr>
          <a:xfrm flipV="1">
            <a:off x="7125192" y="2728813"/>
            <a:ext cx="260652" cy="1028755"/>
          </a:xfrm>
          <a:prstGeom prst="line">
            <a:avLst/>
          </a:prstGeom>
          <a:ln w="38100">
            <a:solidFill>
              <a:srgbClr val="FF4013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7" name="Line"/>
          <p:cNvSpPr/>
          <p:nvPr/>
        </p:nvSpPr>
        <p:spPr>
          <a:xfrm flipV="1">
            <a:off x="8258459" y="2451099"/>
            <a:ext cx="260651" cy="1028756"/>
          </a:xfrm>
          <a:prstGeom prst="line">
            <a:avLst/>
          </a:prstGeom>
          <a:ln w="38100">
            <a:solidFill>
              <a:srgbClr val="FF4013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8" name="dS"/>
          <p:cNvSpPr txBox="1"/>
          <p:nvPr/>
        </p:nvSpPr>
        <p:spPr>
          <a:xfrm>
            <a:off x="3960988" y="2832100"/>
            <a:ext cx="66477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i="0" spc="0" sz="3600">
                <a:solidFill>
                  <a:srgbClr val="FF401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dS</a:t>
            </a:r>
          </a:p>
        </p:txBody>
      </p:sp>
      <p:sp>
        <p:nvSpPr>
          <p:cNvPr id="309" name="dI"/>
          <p:cNvSpPr txBox="1"/>
          <p:nvPr/>
        </p:nvSpPr>
        <p:spPr>
          <a:xfrm>
            <a:off x="7593358" y="2832100"/>
            <a:ext cx="478232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i="0" spc="0" sz="3600">
                <a:solidFill>
                  <a:srgbClr val="FF401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dI</a:t>
            </a:r>
          </a:p>
        </p:txBody>
      </p:sp>
      <p:grpSp>
        <p:nvGrpSpPr>
          <p:cNvPr id="312" name="droppedImage.png"/>
          <p:cNvGrpSpPr/>
          <p:nvPr/>
        </p:nvGrpSpPr>
        <p:grpSpPr>
          <a:xfrm>
            <a:off x="4086709" y="5722773"/>
            <a:ext cx="5118101" cy="1168401"/>
            <a:chOff x="0" y="0"/>
            <a:chExt cx="5118100" cy="1168400"/>
          </a:xfrm>
        </p:grpSpPr>
        <p:pic>
          <p:nvPicPr>
            <p:cNvPr id="311" name="droppedImage.png" descr="droppedImage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100" y="38100"/>
              <a:ext cx="5041900" cy="10922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10" name="droppedImage.png" descr="droppedImage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118100" cy="1168400"/>
            </a:xfrm>
            <a:prstGeom prst="rect">
              <a:avLst/>
            </a:prstGeom>
            <a:effectLst/>
          </p:spPr>
        </p:pic>
      </p:grpSp>
      <p:sp>
        <p:nvSpPr>
          <p:cNvPr id="313" name="Kneib &amp; Natarajan (2012)"/>
          <p:cNvSpPr txBox="1"/>
          <p:nvPr/>
        </p:nvSpPr>
        <p:spPr>
          <a:xfrm>
            <a:off x="10172922" y="4934230"/>
            <a:ext cx="2566493" cy="374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i="0" spc="0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Kneib &amp; Natarajan (2012)</a:t>
            </a:r>
          </a:p>
        </p:txBody>
      </p:sp>
      <p:sp>
        <p:nvSpPr>
          <p:cNvPr id="314" name="Lensing changes the amount of photons (flux) we receive from the source by changing the solid angle the source subtends"/>
          <p:cNvSpPr txBox="1"/>
          <p:nvPr/>
        </p:nvSpPr>
        <p:spPr>
          <a:xfrm>
            <a:off x="1648006" y="8432601"/>
            <a:ext cx="999550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Lensing changes the amount of photons (flux) we receive from the source by changing the solid angle the source subtends</a:t>
            </a:r>
          </a:p>
        </p:txBody>
      </p:sp>
      <p:pic>
        <p:nvPicPr>
          <p:cNvPr id="31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33700" y="7277050"/>
            <a:ext cx="7137400" cy="1054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8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Class="entr" nodeType="afterEffect" presetID="9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4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ID="9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9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9" grpId="10"/>
      <p:bldP build="whole" bldLvl="1" animBg="1" rev="0" advAuto="0" spid="308" grpId="5"/>
      <p:bldP build="whole" bldLvl="1" animBg="1" rev="0" advAuto="0" spid="306" grpId="8"/>
      <p:bldP build="whole" bldLvl="1" animBg="1" rev="0" advAuto="0" spid="300" grpId="1"/>
      <p:bldP build="whole" bldLvl="1" animBg="1" rev="0" advAuto="0" spid="302" grpId="3"/>
      <p:bldP build="whole" bldLvl="1" animBg="1" rev="0" advAuto="0" spid="304" grpId="6"/>
      <p:bldP build="whole" bldLvl="1" animBg="1" rev="0" advAuto="0" spid="307" grpId="9"/>
      <p:bldP build="whole" bldLvl="1" animBg="1" rev="0" advAuto="0" spid="303" grpId="4"/>
      <p:bldP build="whole" bldLvl="1" animBg="1" rev="0" advAuto="0" spid="301" grpId="2"/>
      <p:bldP build="whole" bldLvl="1" animBg="1" rev="0" advAuto="0" spid="305" grpId="7"/>
      <p:bldP build="whole" bldLvl="1" animBg="1" rev="0" advAuto="0" spid="312" grpId="1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8" name="critical lines and caust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critical lines and caustics</a:t>
            </a:r>
          </a:p>
        </p:txBody>
      </p:sp>
      <p:sp>
        <p:nvSpPr>
          <p:cNvPr id="319" name="Both convergence and shear are functions of position on the lens plane:"/>
          <p:cNvSpPr txBox="1"/>
          <p:nvPr/>
        </p:nvSpPr>
        <p:spPr>
          <a:xfrm>
            <a:off x="602947" y="1701799"/>
            <a:ext cx="1056700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Both convergence and shear are functions of position on the lens plane:</a:t>
            </a:r>
          </a:p>
        </p:txBody>
      </p:sp>
      <p:pic>
        <p:nvPicPr>
          <p:cNvPr id="3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6572" y="2386059"/>
            <a:ext cx="1096349" cy="895491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The determinant of the lensing Jacobian is"/>
          <p:cNvSpPr txBox="1"/>
          <p:nvPr/>
        </p:nvSpPr>
        <p:spPr>
          <a:xfrm>
            <a:off x="602947" y="3687396"/>
            <a:ext cx="1056700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determinant of the lensing Jacobian is </a:t>
            </a:r>
          </a:p>
        </p:txBody>
      </p:sp>
      <p:pic>
        <p:nvPicPr>
          <p:cNvPr id="32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1688" y="4677443"/>
            <a:ext cx="5487477" cy="398714"/>
          </a:xfrm>
          <a:prstGeom prst="rect">
            <a:avLst/>
          </a:prstGeom>
          <a:ln w="12700">
            <a:miter lim="400000"/>
          </a:ln>
        </p:spPr>
      </p:pic>
      <p:sp>
        <p:nvSpPr>
          <p:cNvPr id="323" name="The critical lines are the lines where the eigenvalues of the Jacobian are zero:"/>
          <p:cNvSpPr txBox="1"/>
          <p:nvPr/>
        </p:nvSpPr>
        <p:spPr>
          <a:xfrm>
            <a:off x="602947" y="5361630"/>
            <a:ext cx="1056700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</a:t>
            </a:r>
            <a:r>
              <a:rPr b="1"/>
              <a:t>critical lines</a:t>
            </a:r>
            <a:r>
              <a:t> are the lines where the eigenvalues of the Jacobian are zero:</a:t>
            </a:r>
          </a:p>
        </p:txBody>
      </p:sp>
      <p:pic>
        <p:nvPicPr>
          <p:cNvPr id="324" name="droppedImage.png" descr="dropped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9600" y="6713905"/>
            <a:ext cx="2260600" cy="867995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Along these lines the magnification diverges!…"/>
          <p:cNvSpPr txBox="1"/>
          <p:nvPr/>
        </p:nvSpPr>
        <p:spPr>
          <a:xfrm>
            <a:off x="602947" y="7867374"/>
            <a:ext cx="1056700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Along these lines the magnification diverges!</a:t>
            </a:r>
          </a:p>
          <a:p>
            <a:pPr/>
            <a:r>
              <a:t>Via the lens equations, they are mapped into the </a:t>
            </a:r>
            <a:r>
              <a:rPr b="1"/>
              <a:t>caustics</a:t>
            </a:r>
            <a:r>
              <a:t>…</a:t>
            </a:r>
          </a:p>
        </p:txBody>
      </p:sp>
      <p:sp>
        <p:nvSpPr>
          <p:cNvPr id="326" name="tangential critical line"/>
          <p:cNvSpPr txBox="1"/>
          <p:nvPr/>
        </p:nvSpPr>
        <p:spPr>
          <a:xfrm>
            <a:off x="3569575" y="6565899"/>
            <a:ext cx="325974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tangential critical line</a:t>
            </a:r>
          </a:p>
        </p:txBody>
      </p:sp>
      <p:sp>
        <p:nvSpPr>
          <p:cNvPr id="327" name="radial critical line"/>
          <p:cNvSpPr txBox="1"/>
          <p:nvPr/>
        </p:nvSpPr>
        <p:spPr>
          <a:xfrm>
            <a:off x="3607675" y="7061199"/>
            <a:ext cx="265152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radial critical line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5" name="Lens mapping (first order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Lens mapping (first order)</a:t>
            </a:r>
          </a:p>
        </p:txBody>
      </p:sp>
      <p:pic>
        <p:nvPicPr>
          <p:cNvPr id="146" name="droppedImage.png" descr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2607800"/>
            <a:ext cx="4457700" cy="6002800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we derived the lens equation…"/>
          <p:cNvSpPr txBox="1"/>
          <p:nvPr>
            <p:ph type="body" sz="quarter" idx="4294967295"/>
          </p:nvPr>
        </p:nvSpPr>
        <p:spPr>
          <a:xfrm>
            <a:off x="5969000" y="2324100"/>
            <a:ext cx="6464300" cy="2857500"/>
          </a:xfrm>
          <a:prstGeom prst="rect">
            <a:avLst/>
          </a:prstGeom>
        </p:spPr>
        <p:txBody>
          <a:bodyPr/>
          <a:lstStyle/>
          <a:p>
            <a:pPr marL="711200" indent="-266700">
              <a:spcBef>
                <a:spcPts val="2900"/>
              </a:spcBef>
              <a:buSzPct val="100000"/>
              <a:buFontTx/>
              <a:buChar char="•"/>
              <a:defRPr i="1" sz="2600">
                <a:solidFill>
                  <a:srgbClr val="747474"/>
                </a:solidFill>
              </a:defRPr>
            </a:pPr>
            <a:r>
              <a:t>we derived the lens equation</a:t>
            </a:r>
          </a:p>
          <a:p>
            <a:pPr marL="711200" indent="-266700">
              <a:spcBef>
                <a:spcPts val="2900"/>
              </a:spcBef>
              <a:buSzPct val="100000"/>
              <a:buFontTx/>
              <a:buChar char="•"/>
              <a:defRPr sz="2600">
                <a:solidFill>
                  <a:srgbClr val="74747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  <a:p>
            <a:pPr marL="711200" indent="-266700">
              <a:spcBef>
                <a:spcPts val="2900"/>
              </a:spcBef>
              <a:buSzPct val="100000"/>
              <a:buFontTx/>
              <a:buChar char="•"/>
              <a:defRPr i="1" sz="2600">
                <a:solidFill>
                  <a:srgbClr val="747474"/>
                </a:solidFill>
              </a:defRPr>
            </a:pPr>
            <a:r>
              <a:t>Assuming that the d.a. does not vary significantly over the scale dϴ: </a:t>
            </a:r>
          </a:p>
        </p:txBody>
      </p:sp>
      <p:sp>
        <p:nvSpPr>
          <p:cNvPr id="148" name="Square"/>
          <p:cNvSpPr/>
          <p:nvPr/>
        </p:nvSpPr>
        <p:spPr>
          <a:xfrm>
            <a:off x="6007100" y="5626100"/>
            <a:ext cx="2070100" cy="2070100"/>
          </a:xfrm>
          <a:prstGeom prst="rect">
            <a:avLst/>
          </a:prstGeom>
          <a:solidFill>
            <a:srgbClr val="CBCBCB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3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149" name="Square"/>
          <p:cNvSpPr/>
          <p:nvPr/>
        </p:nvSpPr>
        <p:spPr>
          <a:xfrm>
            <a:off x="9842500" y="5626100"/>
            <a:ext cx="2070100" cy="2070100"/>
          </a:xfrm>
          <a:prstGeom prst="rect">
            <a:avLst/>
          </a:prstGeom>
          <a:solidFill>
            <a:srgbClr val="CBCBCB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3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150" name="Circle"/>
          <p:cNvSpPr/>
          <p:nvPr/>
        </p:nvSpPr>
        <p:spPr>
          <a:xfrm>
            <a:off x="6985000" y="7188200"/>
            <a:ext cx="127000" cy="127000"/>
          </a:xfrm>
          <a:prstGeom prst="ellipse">
            <a:avLst/>
          </a:prstGeom>
          <a:solidFill>
            <a:srgbClr val="06060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3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pic>
        <p:nvPicPr>
          <p:cNvPr id="151" name="droppedImage.pdf" descr="dropped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8000" y="3060700"/>
            <a:ext cx="3891916" cy="68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droppedImage.pdf" descr="dropped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97600" y="7061200"/>
            <a:ext cx="668867" cy="381000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Circle"/>
          <p:cNvSpPr/>
          <p:nvPr/>
        </p:nvSpPr>
        <p:spPr>
          <a:xfrm>
            <a:off x="7670800" y="5930900"/>
            <a:ext cx="127000" cy="127000"/>
          </a:xfrm>
          <a:prstGeom prst="ellipse">
            <a:avLst/>
          </a:prstGeom>
          <a:solidFill>
            <a:srgbClr val="06060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3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154" name="Lens plane"/>
          <p:cNvSpPr txBox="1"/>
          <p:nvPr/>
        </p:nvSpPr>
        <p:spPr>
          <a:xfrm>
            <a:off x="6520007" y="7740930"/>
            <a:ext cx="1185521" cy="374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i="0" spc="0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Lens plane</a:t>
            </a:r>
          </a:p>
        </p:txBody>
      </p:sp>
      <p:sp>
        <p:nvSpPr>
          <p:cNvPr id="155" name="Source plane"/>
          <p:cNvSpPr txBox="1"/>
          <p:nvPr/>
        </p:nvSpPr>
        <p:spPr>
          <a:xfrm>
            <a:off x="10174520" y="7740930"/>
            <a:ext cx="1410463" cy="374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b">
            <a:spAutoFit/>
          </a:bodyPr>
          <a:lstStyle>
            <a:lvl1pPr algn="ctr">
              <a:spcBef>
                <a:spcPts val="0"/>
              </a:spcBef>
              <a:defRPr i="0" spc="0" sz="18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Source plane</a:t>
            </a:r>
          </a:p>
        </p:txBody>
      </p:sp>
      <p:pic>
        <p:nvPicPr>
          <p:cNvPr id="156" name="droppedImage.pdf" descr="dropped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185400" y="6946900"/>
            <a:ext cx="1498600" cy="381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droppedImage.pdf" descr="droppedImage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045200" y="5686708"/>
            <a:ext cx="1292773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droppedImage.pdf" descr="droppedImage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99200" y="8280400"/>
            <a:ext cx="5600701" cy="750788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Line"/>
          <p:cNvSpPr/>
          <p:nvPr/>
        </p:nvSpPr>
        <p:spPr>
          <a:xfrm flipH="1">
            <a:off x="7034460" y="6858496"/>
            <a:ext cx="3990827" cy="387254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  <a:headEnd type="stealth"/>
            <a:tailEnd type="triangle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0" name="Line"/>
          <p:cNvSpPr/>
          <p:nvPr/>
        </p:nvSpPr>
        <p:spPr>
          <a:xfrm flipH="1" flipV="1">
            <a:off x="7759700" y="6004470"/>
            <a:ext cx="3273574" cy="491382"/>
          </a:xfrm>
          <a:prstGeom prst="line">
            <a:avLst/>
          </a:prstGeom>
          <a:ln w="25400">
            <a:solidFill>
              <a:srgbClr val="000000"/>
            </a:solidFill>
            <a:custDash>
              <a:ds d="200000" sp="200000"/>
            </a:custDash>
            <a:miter lim="400000"/>
            <a:headEnd type="stealth"/>
            <a:tailEnd type="triangle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1" name="Line"/>
          <p:cNvSpPr/>
          <p:nvPr/>
        </p:nvSpPr>
        <p:spPr>
          <a:xfrm flipH="1">
            <a:off x="7058322" y="6056014"/>
            <a:ext cx="658516" cy="1135560"/>
          </a:xfrm>
          <a:prstGeom prst="line">
            <a:avLst/>
          </a:prstGeom>
          <a:ln w="25400">
            <a:solidFill>
              <a:srgbClr val="E324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" name="Line"/>
          <p:cNvSpPr/>
          <p:nvPr/>
        </p:nvSpPr>
        <p:spPr>
          <a:xfrm flipH="1">
            <a:off x="11043762" y="6486274"/>
            <a:ext cx="41630" cy="387852"/>
          </a:xfrm>
          <a:prstGeom prst="line">
            <a:avLst/>
          </a:prstGeom>
          <a:ln w="25400">
            <a:solidFill>
              <a:srgbClr val="E32400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3" name="Circle"/>
          <p:cNvSpPr/>
          <p:nvPr/>
        </p:nvSpPr>
        <p:spPr>
          <a:xfrm>
            <a:off x="10985500" y="6799404"/>
            <a:ext cx="127000" cy="127001"/>
          </a:xfrm>
          <a:prstGeom prst="ellipse">
            <a:avLst/>
          </a:prstGeom>
          <a:solidFill>
            <a:srgbClr val="06060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3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sp>
        <p:nvSpPr>
          <p:cNvPr id="164" name="Circle"/>
          <p:cNvSpPr/>
          <p:nvPr/>
        </p:nvSpPr>
        <p:spPr>
          <a:xfrm>
            <a:off x="11010900" y="6431104"/>
            <a:ext cx="127000" cy="127001"/>
          </a:xfrm>
          <a:prstGeom prst="ellipse">
            <a:avLst/>
          </a:prstGeom>
          <a:solidFill>
            <a:srgbClr val="060606"/>
          </a:solidFill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36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</a:p>
        </p:txBody>
      </p:sp>
      <p:pic>
        <p:nvPicPr>
          <p:cNvPr id="165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917027" y="5935612"/>
            <a:ext cx="1928248" cy="241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masked_movie.mp4" descr="masked_movie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625600" y="0"/>
            <a:ext cx="97536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The sky is “folded” and “squeezed”"/>
          <p:cNvSpPr txBox="1"/>
          <p:nvPr/>
        </p:nvSpPr>
        <p:spPr>
          <a:xfrm>
            <a:off x="9538575" y="3175000"/>
            <a:ext cx="308398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sky is “folded” and “squeezed”</a:t>
            </a:r>
          </a:p>
        </p:txBody>
      </p:sp>
      <p:sp>
        <p:nvSpPr>
          <p:cNvPr id="331" name="Line"/>
          <p:cNvSpPr/>
          <p:nvPr/>
        </p:nvSpPr>
        <p:spPr>
          <a:xfrm flipH="1">
            <a:off x="7566967" y="3854424"/>
            <a:ext cx="1942903" cy="859335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32" name="Line"/>
          <p:cNvSpPr/>
          <p:nvPr/>
        </p:nvSpPr>
        <p:spPr>
          <a:xfrm flipH="1">
            <a:off x="7964138" y="4108424"/>
            <a:ext cx="1545731" cy="1545732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pic>
        <p:nvPicPr>
          <p:cNvPr id="333" name="kappa_0416.png" descr="kappa_0416.png"/>
          <p:cNvPicPr>
            <a:picLocks noChangeAspect="1"/>
          </p:cNvPicPr>
          <p:nvPr/>
        </p:nvPicPr>
        <p:blipFill>
          <a:blip r:embed="rId5">
            <a:extLst/>
          </a:blip>
          <a:srcRect l="12751" t="12141" r="10292" b="11041"/>
          <a:stretch>
            <a:fillRect/>
          </a:stretch>
        </p:blipFill>
        <p:spPr>
          <a:xfrm>
            <a:off x="2867695" y="1173550"/>
            <a:ext cx="7527043" cy="7513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muse_mask.png" descr="muse_mask.png"/>
          <p:cNvPicPr>
            <a:picLocks noChangeAspect="1"/>
          </p:cNvPicPr>
          <p:nvPr/>
        </p:nvPicPr>
        <p:blipFill>
          <a:blip r:embed="rId6">
            <a:alphaModFix amt="10390"/>
            <a:extLst/>
          </a:blip>
          <a:srcRect l="12811" t="12109" r="10085" b="11116"/>
          <a:stretch>
            <a:fillRect/>
          </a:stretch>
        </p:blipFill>
        <p:spPr>
          <a:xfrm>
            <a:off x="2875160" y="1181100"/>
            <a:ext cx="7520386" cy="7488288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Model of MACS0416 by Caminha, MM, et al. (2016)"/>
          <p:cNvSpPr txBox="1"/>
          <p:nvPr/>
        </p:nvSpPr>
        <p:spPr>
          <a:xfrm>
            <a:off x="242175" y="139699"/>
            <a:ext cx="7892801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Model of MACS0416 by Caminha, MM, et al. (2016)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mediacall" nodeType="clickEffect" presetSubtype="0" presetID="1" grpId="3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715000" fill="hold"/>
                                        <p:tgtEl>
                                          <p:spTgt spid="3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715000"/>
                            </p:stCondLst>
                            <p:childTnLst>
                              <p:par>
                                <p:cTn id="17" presetClass="exit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8" dur="1000" fill="hold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716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7170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1800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32" fill="hold" display="0">
                  <p:stCondLst>
                    <p:cond delay="indefinite"/>
                  </p:stCondLst>
                </p:cTn>
                <p:tgtEl>
                  <p:spTgt spid="329"/>
                </p:tgtEl>
              </p:cMediaNode>
            </p:video>
          </p:childTnLst>
        </p:cTn>
      </p:par>
    </p:tnLst>
    <p:bldLst>
      <p:bldP build="whole" bldLvl="1" animBg="1" rev="0" advAuto="0" spid="331" grpId="6"/>
      <p:bldP build="whole" bldLvl="1" animBg="1" rev="0" advAuto="0" spid="332" grpId="7"/>
      <p:bldP build="whole" bldLvl="1" animBg="1" rev="0" advAuto="0" spid="333" grpId="2"/>
      <p:bldP build="whole" bldLvl="1" animBg="1" rev="0" advAuto="0" spid="334" grpId="1"/>
      <p:bldP build="whole" bldLvl="1" animBg="1" rev="0" advAuto="0" spid="330" grpId="5"/>
      <p:bldP build="whole" bldLvl="1" animBg="1" rev="0" advAuto="0" spid="334" grpId="4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cc2cau.mp4" descr="cc2cau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787400" y="-838200"/>
            <a:ext cx="11430000" cy="11430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Image" descr="Image"/>
          <p:cNvPicPr>
            <a:picLocks noChangeAspect="1"/>
          </p:cNvPicPr>
          <p:nvPr/>
        </p:nvPicPr>
        <p:blipFill>
          <a:blip r:embed="rId5">
            <a:extLst/>
          </a:blip>
          <a:srcRect l="0" t="0" r="0" b="8484"/>
          <a:stretch>
            <a:fillRect/>
          </a:stretch>
        </p:blipFill>
        <p:spPr>
          <a:xfrm rot="5929720">
            <a:off x="873921" y="3417900"/>
            <a:ext cx="4217206" cy="43002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7999" fill="hold"/>
                                        <p:tgtEl>
                                          <p:spTgt spid="3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2" fill="hold" display="0">
                  <p:stCondLst>
                    <p:cond delay="indefinite"/>
                  </p:stCondLst>
                </p:cTn>
                <p:tgtEl>
                  <p:spTgt spid="337"/>
                </p:tgtEl>
              </p:cMediaNode>
            </p:video>
          </p:childTnLst>
        </p:cTn>
      </p:par>
    </p:tnLst>
    <p:bldLst>
      <p:bldP build="whole" bldLvl="1" animBg="1" rev="0" advAuto="0" spid="338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animationmacs0416_gbc_highres.mp4" descr="animationmacs0416_gbc_highres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573219" y="58764"/>
            <a:ext cx="13863212" cy="6931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92650" y="7542259"/>
            <a:ext cx="3619500" cy="965201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multiple images of two different sources at different redshift constrain the “family ratio”"/>
          <p:cNvSpPr txBox="1"/>
          <p:nvPr/>
        </p:nvSpPr>
        <p:spPr>
          <a:xfrm>
            <a:off x="1304296" y="7115002"/>
            <a:ext cx="1039620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000"/>
              </a:lnSpc>
              <a:spcBef>
                <a:spcPts val="1200"/>
              </a:spcBef>
              <a:defRPr spc="0" sz="2133"/>
            </a:lvl1pPr>
          </a:lstStyle>
          <a:p>
            <a:pPr/>
            <a:r>
              <a:t>multiple images of two different sources at different redshift constrain the “family ratio”</a:t>
            </a:r>
          </a:p>
        </p:txBody>
      </p:sp>
      <p:sp>
        <p:nvSpPr>
          <p:cNvPr id="343" name="which in turn depends on cosmological parameters (Soucail et al. 2004; Jullo et al. 2010)"/>
          <p:cNvSpPr txBox="1"/>
          <p:nvPr/>
        </p:nvSpPr>
        <p:spPr>
          <a:xfrm>
            <a:off x="1304296" y="8420289"/>
            <a:ext cx="1039620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000"/>
              </a:lnSpc>
              <a:spcBef>
                <a:spcPts val="1200"/>
              </a:spcBef>
              <a:defRPr spc="0" sz="2133"/>
            </a:lvl1pPr>
          </a:lstStyle>
          <a:p>
            <a:pPr/>
            <a:r>
              <a:t>which in turn depends on cosmological parameters (Soucail et al. 2004; Jullo et al. 2010)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7000" fill="hold"/>
                                        <p:tgtEl>
                                          <p:spTgt spid="3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40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6" name="Sampled volu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Sampled volume</a:t>
            </a:r>
          </a:p>
        </p:txBody>
      </p:sp>
      <p:pic>
        <p:nvPicPr>
          <p:cNvPr id="347" name="snapshot.png" descr="snapsho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16049" y="1582090"/>
            <a:ext cx="13004801" cy="7739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8" name="Lens mapping (first order)"/>
          <p:cNvSpPr txBox="1"/>
          <p:nvPr>
            <p:ph type="title"/>
          </p:nvPr>
        </p:nvSpPr>
        <p:spPr>
          <a:xfrm>
            <a:off x="571500" y="717550"/>
            <a:ext cx="11861800" cy="723900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Lens mapping (first order)</a:t>
            </a:r>
          </a:p>
        </p:txBody>
      </p:sp>
      <p:sp>
        <p:nvSpPr>
          <p:cNvPr id="169" name="A is called “the lensing Jacobian”: it is a symmetric second rank tensor describing the first order mapping between lens and source planes.…"/>
          <p:cNvSpPr txBox="1"/>
          <p:nvPr/>
        </p:nvSpPr>
        <p:spPr>
          <a:xfrm>
            <a:off x="571500" y="3236959"/>
            <a:ext cx="11861800" cy="220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 is called “</a:t>
            </a:r>
            <a:r>
              <a:rPr b="1"/>
              <a:t>the lensing Jacobian</a:t>
            </a:r>
            <a:r>
              <a:t>”: it is a symmetric second rank tensor describing the first order mapping between lens and source planes.</a:t>
            </a:r>
          </a:p>
          <a:p>
            <a:pPr/>
            <a:r>
              <a:t> This tensor can be written as the sum of an isotropic part, proportional to its trace, and an anisotropic, traceless part. </a:t>
            </a:r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2977" y="5850582"/>
            <a:ext cx="2984783" cy="759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0517" y="7350578"/>
            <a:ext cx="4389990" cy="75901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03688" y="1944151"/>
            <a:ext cx="5997424" cy="1093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5" name="AnIsotropic part"/>
          <p:cNvSpPr txBox="1"/>
          <p:nvPr>
            <p:ph type="title"/>
          </p:nvPr>
        </p:nvSpPr>
        <p:spPr>
          <a:xfrm>
            <a:off x="571500" y="717550"/>
            <a:ext cx="11861800" cy="723900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AnIsotropic part</a:t>
            </a:r>
          </a:p>
        </p:txBody>
      </p:sp>
      <p:sp>
        <p:nvSpPr>
          <p:cNvPr id="176" name="Line"/>
          <p:cNvSpPr/>
          <p:nvPr/>
        </p:nvSpPr>
        <p:spPr>
          <a:xfrm flipV="1">
            <a:off x="3930253" y="4500959"/>
            <a:ext cx="1851863" cy="2542283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77" name="Symmetric, trace-less tensor with eigenvalues:"/>
          <p:cNvSpPr txBox="1"/>
          <p:nvPr/>
        </p:nvSpPr>
        <p:spPr>
          <a:xfrm>
            <a:off x="6113016" y="7079191"/>
            <a:ext cx="4233168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Symmetric, trace-less tensor with eigenvalues:</a:t>
            </a:r>
          </a:p>
        </p:txBody>
      </p:sp>
      <p:sp>
        <p:nvSpPr>
          <p:cNvPr id="178" name="Introducing the shear:"/>
          <p:cNvSpPr txBox="1"/>
          <p:nvPr/>
        </p:nvSpPr>
        <p:spPr>
          <a:xfrm>
            <a:off x="677416" y="5102803"/>
            <a:ext cx="423316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Introducing the </a:t>
            </a:r>
            <a:r>
              <a:rPr b="1"/>
              <a:t>shear</a:t>
            </a:r>
            <a:r>
              <a:t>:</a:t>
            </a:r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9087" y="2037163"/>
            <a:ext cx="7031561" cy="2472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4767" y="6199940"/>
            <a:ext cx="2671755" cy="1111027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Line"/>
          <p:cNvSpPr/>
          <p:nvPr/>
        </p:nvSpPr>
        <p:spPr>
          <a:xfrm flipV="1">
            <a:off x="4082653" y="4121859"/>
            <a:ext cx="1111468" cy="2121283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grpSp>
        <p:nvGrpSpPr>
          <p:cNvPr id="184" name="Image"/>
          <p:cNvGrpSpPr/>
          <p:nvPr/>
        </p:nvGrpSpPr>
        <p:grpSpPr>
          <a:xfrm>
            <a:off x="9578445" y="2815531"/>
            <a:ext cx="1887539" cy="915593"/>
            <a:chOff x="0" y="0"/>
            <a:chExt cx="1887537" cy="915592"/>
          </a:xfrm>
        </p:grpSpPr>
        <p:pic>
          <p:nvPicPr>
            <p:cNvPr id="183" name="Image" descr="Image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700" y="12700"/>
              <a:ext cx="1862138" cy="890193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82" name="Image" descr="Image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887538" cy="915593"/>
            </a:xfrm>
            <a:prstGeom prst="rect">
              <a:avLst/>
            </a:prstGeom>
            <a:effectLst/>
          </p:spPr>
        </p:pic>
      </p:grpSp>
      <p:pic>
        <p:nvPicPr>
          <p:cNvPr id="18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963876" y="8360833"/>
            <a:ext cx="2120812" cy="915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252923" y="5695950"/>
            <a:ext cx="3308060" cy="106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9" name="Isotropic part"/>
          <p:cNvSpPr txBox="1"/>
          <p:nvPr>
            <p:ph type="title"/>
          </p:nvPr>
        </p:nvSpPr>
        <p:spPr>
          <a:xfrm>
            <a:off x="571500" y="717550"/>
            <a:ext cx="11861800" cy="723900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Isotropic part</a:t>
            </a:r>
          </a:p>
        </p:txBody>
      </p:sp>
      <p:sp>
        <p:nvSpPr>
          <p:cNvPr id="190" name="Remember:"/>
          <p:cNvSpPr txBox="1"/>
          <p:nvPr/>
        </p:nvSpPr>
        <p:spPr>
          <a:xfrm>
            <a:off x="601216" y="5509203"/>
            <a:ext cx="423316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Remember:</a:t>
            </a:r>
          </a:p>
        </p:txBody>
      </p:sp>
      <p:pic>
        <p:nvPicPr>
          <p:cNvPr id="1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600" y="5494877"/>
            <a:ext cx="2667711" cy="61285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41550" y="2179113"/>
            <a:ext cx="7874000" cy="2578101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Line"/>
          <p:cNvSpPr/>
          <p:nvPr/>
        </p:nvSpPr>
        <p:spPr>
          <a:xfrm flipV="1">
            <a:off x="4559300" y="4707076"/>
            <a:ext cx="1394223" cy="944424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6" name="the shear is not a vector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the shear is not a vector!</a:t>
            </a: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7903" y="1740544"/>
            <a:ext cx="4724401" cy="406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30465" y="2215606"/>
            <a:ext cx="1860404" cy="56376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There is thus an orthogonal coordinate transformation R(φ), a rotation by an angle φ, which brings the Jacobian matrix into diagonal form.…"/>
          <p:cNvSpPr txBox="1"/>
          <p:nvPr/>
        </p:nvSpPr>
        <p:spPr>
          <a:xfrm>
            <a:off x="1689100" y="2896344"/>
            <a:ext cx="10015141" cy="170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5000"/>
              </a:lnSpc>
              <a:spcBef>
                <a:spcPts val="1200"/>
              </a:spcBef>
              <a:defRPr spc="0"/>
            </a:pPr>
            <a:r>
              <a:t>There is thus an orthogonal coordinate transformation R(φ), a rotation by an angle φ, which brings the Jacobian matrix into diagonal form. </a:t>
            </a:r>
          </a:p>
          <a:p>
            <a:pPr defTabSz="457200">
              <a:lnSpc>
                <a:spcPts val="5000"/>
              </a:lnSpc>
              <a:spcBef>
                <a:spcPts val="1200"/>
              </a:spcBef>
              <a:defRPr spc="0"/>
            </a:pPr>
            <a:r>
              <a:t>Generally, the Jacobian matrix transforms as</a:t>
            </a:r>
          </a:p>
        </p:txBody>
      </p:sp>
      <p:pic>
        <p:nvPicPr>
          <p:cNvPr id="20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25850" y="4812506"/>
            <a:ext cx="4216401" cy="50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This shows that the shear components transform under coordinate rotations as"/>
          <p:cNvSpPr txBox="1"/>
          <p:nvPr/>
        </p:nvSpPr>
        <p:spPr>
          <a:xfrm>
            <a:off x="1689100" y="5468094"/>
            <a:ext cx="10015141" cy="163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5000"/>
              </a:lnSpc>
              <a:spcBef>
                <a:spcPts val="1200"/>
              </a:spcBef>
              <a:defRPr spc="0"/>
            </a:pPr>
            <a:r>
              <a:t>This shows that the shear components transform under coordinate rotations as</a:t>
            </a:r>
            <a:br/>
            <a:endParaRPr sz="1200"/>
          </a:p>
        </p:txBody>
      </p:sp>
      <p:pic>
        <p:nvPicPr>
          <p:cNvPr id="20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09515" y="6514008"/>
            <a:ext cx="6273801" cy="104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i.e. unlike a vector! Since the shear components are mapped onto each other after rotations of φ = π rather than φ = 2π, they form a so-called spin-2 field."/>
          <p:cNvSpPr txBox="1"/>
          <p:nvPr/>
        </p:nvSpPr>
        <p:spPr>
          <a:xfrm>
            <a:off x="1689100" y="7849344"/>
            <a:ext cx="10015141" cy="2273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lnSpc>
                <a:spcPts val="5000"/>
              </a:lnSpc>
              <a:spcBef>
                <a:spcPts val="1200"/>
              </a:spcBef>
              <a:defRPr spc="0"/>
            </a:pPr>
            <a:r>
              <a:t>i.e. unlike a vector! Since the shear components are mapped onto each other after rotations of φ = π rather than φ = 2π, they form a so-called spin-2 field. </a:t>
            </a:r>
            <a:endParaRPr sz="1200"/>
          </a:p>
          <a:p>
            <a:pPr defTabSz="457200">
              <a:lnSpc>
                <a:spcPts val="5000"/>
              </a:lnSpc>
              <a:spcBef>
                <a:spcPts val="1200"/>
              </a:spcBef>
              <a:defRPr spc="0"/>
            </a:pPr>
            <a:endParaRPr sz="1200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6" name="Lensing jacobian"/>
          <p:cNvSpPr txBox="1"/>
          <p:nvPr>
            <p:ph type="title"/>
          </p:nvPr>
        </p:nvSpPr>
        <p:spPr>
          <a:xfrm>
            <a:off x="571500" y="717550"/>
            <a:ext cx="11861800" cy="723900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Lensing jacobian</a:t>
            </a:r>
          </a:p>
        </p:txBody>
      </p:sp>
      <p:pic>
        <p:nvPicPr>
          <p:cNvPr id="207" name="Eigenvectors.gif" descr="Eigenvectors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17233" y="4864844"/>
            <a:ext cx="3810001" cy="3810001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Lens mapping at first order is a linear application, distorting areas.…"/>
          <p:cNvSpPr txBox="1"/>
          <p:nvPr/>
        </p:nvSpPr>
        <p:spPr>
          <a:xfrm>
            <a:off x="1079500" y="4610844"/>
            <a:ext cx="4880620" cy="431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Lens mapping at first order is a linear application, distorting areas.</a:t>
            </a:r>
          </a:p>
          <a:p>
            <a:pPr/>
            <a:r>
              <a:t>Distortion directions are given by the </a:t>
            </a:r>
            <a:r>
              <a:rPr b="1"/>
              <a:t>eigenvectors</a:t>
            </a:r>
            <a:r>
              <a:t> of A.</a:t>
            </a:r>
          </a:p>
          <a:p>
            <a:pPr/>
            <a:r>
              <a:t>Distortion amplitudes in these directions are given by the </a:t>
            </a:r>
            <a:r>
              <a:rPr b="1"/>
              <a:t>eigenvalues</a:t>
            </a:r>
            <a:r>
              <a:t>.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4150" y="1683892"/>
            <a:ext cx="10096500" cy="2844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2" name="Example: first order distortion of a circular source"/>
          <p:cNvSpPr txBox="1"/>
          <p:nvPr>
            <p:ph type="title"/>
          </p:nvPr>
        </p:nvSpPr>
        <p:spPr>
          <a:xfrm>
            <a:off x="571500" y="717550"/>
            <a:ext cx="11861800" cy="723900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Example: first order distortion of a circular source</a:t>
            </a:r>
          </a:p>
        </p:txBody>
      </p:sp>
      <p:pic>
        <p:nvPicPr>
          <p:cNvPr id="2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47283" y="1941314"/>
            <a:ext cx="2092108" cy="422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13149" y="3535164"/>
            <a:ext cx="6542935" cy="752957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In the reference frame where A is diagonal:"/>
          <p:cNvSpPr txBox="1"/>
          <p:nvPr/>
        </p:nvSpPr>
        <p:spPr>
          <a:xfrm>
            <a:off x="626616" y="2703431"/>
            <a:ext cx="1175156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In the reference frame where A is diagonal:</a:t>
            </a:r>
          </a:p>
        </p:txBody>
      </p:sp>
      <p:pic>
        <p:nvPicPr>
          <p:cNvPr id="21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96502" y="4900860"/>
            <a:ext cx="3576230" cy="954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79104" y="6353660"/>
            <a:ext cx="8533154" cy="485840"/>
          </a:xfrm>
          <a:prstGeom prst="rect">
            <a:avLst/>
          </a:prstGeom>
          <a:ln w="12700">
            <a:miter lim="400000"/>
          </a:ln>
        </p:spPr>
      </p:pic>
      <p:sp>
        <p:nvSpPr>
          <p:cNvPr id="218" name="This is the equation of an ellipse with semi-axes:"/>
          <p:cNvSpPr txBox="1"/>
          <p:nvPr/>
        </p:nvSpPr>
        <p:spPr>
          <a:xfrm>
            <a:off x="608833" y="7250031"/>
            <a:ext cx="1175156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This is the equation of an ellipse with semi-axes:</a:t>
            </a:r>
          </a:p>
        </p:txBody>
      </p:sp>
      <p:pic>
        <p:nvPicPr>
          <p:cNvPr id="21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611659" y="8237037"/>
            <a:ext cx="2755901" cy="10586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514330" y="8237037"/>
            <a:ext cx="2717801" cy="10586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3" name="Example: first order distortion of a circular source"/>
          <p:cNvSpPr txBox="1"/>
          <p:nvPr>
            <p:ph type="title"/>
          </p:nvPr>
        </p:nvSpPr>
        <p:spPr>
          <a:xfrm>
            <a:off x="571500" y="717550"/>
            <a:ext cx="11861800" cy="723900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Example: first order distortion of a circular source</a:t>
            </a:r>
          </a:p>
        </p:txBody>
      </p:sp>
      <p:sp>
        <p:nvSpPr>
          <p:cNvPr id="224" name="convergence: responsible for isotropic expansion or contraction…"/>
          <p:cNvSpPr txBox="1"/>
          <p:nvPr/>
        </p:nvSpPr>
        <p:spPr>
          <a:xfrm>
            <a:off x="1720243" y="6399612"/>
            <a:ext cx="10662257" cy="124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rPr b="1"/>
              <a:t>convergence</a:t>
            </a:r>
            <a:r>
              <a:t>: responsible for isotropic expansion or contraction</a:t>
            </a:r>
          </a:p>
          <a:p>
            <a:pPr/>
            <a:r>
              <a:rPr b="1"/>
              <a:t>shear</a:t>
            </a:r>
            <a:r>
              <a:t>: responsible for anisotropic distortion</a:t>
            </a:r>
          </a:p>
        </p:txBody>
      </p:sp>
      <p:sp>
        <p:nvSpPr>
          <p:cNvPr id="225" name="Ellipticity:"/>
          <p:cNvSpPr txBox="1"/>
          <p:nvPr/>
        </p:nvSpPr>
        <p:spPr>
          <a:xfrm>
            <a:off x="1820416" y="8373033"/>
            <a:ext cx="176411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Ellipticity:</a:t>
            </a:r>
          </a:p>
        </p:txBody>
      </p:sp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2987" y="8262822"/>
            <a:ext cx="3802101" cy="8308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1943" y="1722080"/>
            <a:ext cx="8661390" cy="39487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